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gif" ContentType="image/gif"/>
  <Default Extension="png" ContentType="image/png"/>
  <Default Extension="txt" ContentType="text/plain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notesMaster" Target="notesMasters/notesMaster1.xml" /><Relationship Id="rId23" Type="http://schemas.openxmlformats.org/officeDocument/2006/relationships/viewProps" Target="viewProps.xml" /><Relationship Id="rId2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5" Type="http://schemas.openxmlformats.org/officeDocument/2006/relationships/tableStyles" Target="tableStyles.xml" /><Relationship Id="rId24" Type="http://schemas.openxmlformats.org/officeDocument/2006/relationships/theme" Target="theme/theme1.xml" /></Relationships>
</file>

<file path=ppt/media/image1.gif>
</file>

<file path=ppt/media/image2.gif>
</file>

<file path=ppt/media/image3.png>
</file>

<file path=ppt/media/image4.txt>Please set a user-agent and respect our robot policy https://w.wiki/4wJS. See also https://phabricator.wikimedia.org/T400119.

</file>

<file path=ppt/media/image4.txt>Please set a user-agent and respect our robot policy https://w.wiki/4wJS. See also https://phabricator.wikimedia.org/T400119.
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1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larger sunspot pairs (‘‘bipolar magnetic regions’’, hereafter BMR) often emerge with a systematic tilt with respect to the E–W direction, in that on average, the leading sunspot (with respect to the direction of solar rotation) is located at a lower latitude than the trailing sunspot, the more so the higher the latitude of the emerging BMR (see, e.g., Stenﬂo and Kosovichev 2012; McClintock and Norton 2013). This pattern is known as ‘‘Joy’s law’’. The tilt of the magnetic axis of a BMR implies a non-zero projection along the N–S direction, which amounts to a dipole moment. The decay of BMRs and subsequent dispersal of their magnetic ﬂux by surface ﬂows can release a fraction of this dipole moment and contribute to the global dipole.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tachocline is the rotational shear layer uncovered by helioseismology immediately beneath the Sun’s convective envelope, providing a smooth match between the latitudinal differential rotation of the envelope, and the rigidly rotating radiative core (see, e.g., Spiegel and Zahn 1992; Brown et al. 1989; Tomczyk et al. 1995; Gough and McIntyre 1998; Charbonneau et al. 1999, and references therein).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17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3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4.txt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i.org/10.1017/jfm.2020.1055" TargetMode="External" /><Relationship Id="rId3" Type="http://schemas.openxmlformats.org/officeDocument/2006/relationships/hyperlink" Target="https://doi.org/10.1017/S0022377819000539" TargetMode="External" /><Relationship Id="rId4" Type="http://schemas.openxmlformats.org/officeDocument/2006/relationships/hyperlink" Target="https://www.irap.omp.eu/wp-content/uploads/sites/4/2020/11/RINCON_Astroplasma_MHD_dynamos_2020_session_1.pdf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.gif" /><Relationship Id="rId2" Type="http://schemas.openxmlformats.org/officeDocument/2006/relationships/image" Target="../media/image1.gif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Evolution of Solar and Stellar Dynamo Theory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 ‘Solar and Stellar Dynamo: A New Era’</a:t>
            </a:r>
            <a:br/>
            <a:br/>
            <a:r>
              <a:rPr/>
              <a:t>Charbonneau Paul</a:t>
            </a:r>
            <a:br/>
            <a:r>
              <a:rPr/>
              <a:t>Sokoloff Dmitry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2024-01-17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From toroidal to poloidal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have no choice but to look for some fundamentally non-axisymmetric process to provide an additional source term in MHD induction equation.</a:t>
            </a:r>
          </a:p>
          <a:p>
            <a:pPr lvl="0"/>
            <a:r>
              <a:rPr/>
              <a:t>Turbulence and mean-field electrodynamics</a:t>
            </a:r>
          </a:p>
          <a:p>
            <a:pPr lvl="0"/>
            <a:r>
              <a:rPr/>
              <a:t>The Babcock–Leighton mechanism</a:t>
            </a:r>
          </a:p>
          <a:p>
            <a:pPr lvl="0"/>
            <a:r>
              <a:rPr/>
              <a:t>Hydrodynamical and magnetohydrodynamical instabilities (from the rotational shear layer, </a:t>
            </a:r>
            <a:r>
              <a:rPr i="1"/>
              <a:t>tachocline</a:t>
            </a:r>
            <a:r>
              <a:rPr/>
              <a:t>)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Paper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Tension: Why Is Mean-Field Electrodynamics Working?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Separating the ﬂow and magnetic ﬁeld into large-scale, slowly varying “mean” component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〈</m:t>
                    </m:r>
                    <m:r>
                      <m:t>U</m:t>
                    </m:r>
                    <m:r>
                      <m:rPr>
                        <m:sty m:val="p"/>
                      </m:rPr>
                      <m:t>〉</m:t>
                    </m:r>
                    <m:r>
                      <m:rPr>
                        <m:sty m:val="p"/>
                      </m:rPr>
                      <m:t>,</m:t>
                    </m:r>
                    <m:r>
                      <m:rPr>
                        <m:sty m:val="p"/>
                      </m:rPr>
                      <m:t>〈</m:t>
                    </m:r>
                    <m:r>
                      <m:t>B</m:t>
                    </m:r>
                    <m:r>
                      <m:rPr>
                        <m:sty m:val="p"/>
                      </m:rPr>
                      <m:t>〉</m:t>
                    </m:r>
                  </m:oMath>
                </a14:m>
                <a:r>
                  <a:rPr/>
                  <a:t> and small-scale rapidly varying “turbulent” components </a:t>
                </a:r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u</m:t>
                    </m:r>
                    <m:r>
                      <m:rPr>
                        <m:sty m:val="p"/>
                      </m:rPr>
                      <m:t>,</m:t>
                    </m:r>
                    <m:r>
                      <m:rPr>
                        <m:sty m:val="b"/>
                      </m:rPr>
                      <m:t>b</m:t>
                    </m:r>
                  </m:oMath>
                </a14:m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m>
                        <m:mPr>
                          <m:baseJc m:val="center"/>
                          <m:plcHide m:val="on"/>
                          <m:mcs>
                            <m:mc>
                              <m:mcPr>
                                <m:mcJc m:val="center"/>
                                <m:count m:val="1"/>
                              </m:mcPr>
                            </m:mc>
                          </m:mcs>
                        </m:mPr>
                        <m:mr>
                          <m:e>
                            <m:r>
                              <m:rPr>
                                <m:sty m:val="b"/>
                              </m:rPr>
                              <m:t>U</m:t>
                            </m:r>
                            <m:r>
                              <m:rPr>
                                <m:sty m:val="p"/>
                              </m:rPr>
                              <m:t>=</m:t>
                            </m:r>
                            <m:r>
                              <m:rPr>
                                <m:sty m:val="p"/>
                              </m:rPr>
                              <m:t>⟨</m:t>
                            </m:r>
                            <m:r>
                              <m:rPr>
                                <m:sty m:val="b"/>
                              </m:rPr>
                              <m:t>U</m:t>
                            </m:r>
                            <m:r>
                              <m:rPr>
                                <m:sty m:val="p"/>
                              </m:rPr>
                              <m:t>⟩</m:t>
                            </m:r>
                            <m:r>
                              <m:rPr>
                                <m:sty m:val="p"/>
                              </m:rPr>
                              <m:t>+</m:t>
                            </m:r>
                            <m:r>
                              <m:rPr>
                                <m:sty m:val="b"/>
                              </m:rPr>
                              <m:t>u</m:t>
                            </m:r>
                            <m:r>
                              <m:rPr>
                                <m:sty m:val="p"/>
                              </m:rPr>
                              <m:t>,</m:t>
                            </m:r>
                          </m:e>
                        </m:mr>
                        <m:mr>
                          <m:e>
                            <m:r>
                              <m:rPr>
                                <m:sty m:val="b"/>
                              </m:rPr>
                              <m:t>B</m:t>
                            </m:r>
                            <m:r>
                              <m:rPr>
                                <m:sty m:val="p"/>
                              </m:rPr>
                              <m:t>=</m:t>
                            </m:r>
                            <m:r>
                              <m:rPr>
                                <m:sty m:val="p"/>
                              </m:rPr>
                              <m:t>⟨</m:t>
                            </m:r>
                            <m:r>
                              <m:rPr>
                                <m:sty m:val="b"/>
                              </m:rPr>
                              <m:t>B</m:t>
                            </m:r>
                            <m:r>
                              <m:rPr>
                                <m:sty m:val="p"/>
                              </m:rPr>
                              <m:t>⟩</m:t>
                            </m:r>
                            <m:r>
                              <m:rPr>
                                <m:sty m:val="p"/>
                              </m:rPr>
                              <m:t>+</m:t>
                            </m:r>
                            <m:r>
                              <m:rPr>
                                <m:sty m:val="b"/>
                              </m:rPr>
                              <m:t>b</m:t>
                            </m:r>
                            <m:r>
                              <m:rPr>
                                <m:sty m:val="p"/>
                              </m:rPr>
                              <m:t>.</m:t>
                            </m:r>
                          </m:e>
                        </m:mr>
                      </m:m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Occasionally interpreted as a decomposition into axisymmetric and non-axisymmetric field components in systems with a rotation axis.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f>
                        <m:fPr>
                          <m:type m:val="bar"/>
                        </m:fPr>
                        <m:num>
                          <m:r>
                            <m:rPr>
                              <m:sty m:val="p"/>
                            </m:rPr>
                            <m:t>∂</m:t>
                          </m:r>
                          <m:r>
                            <m:rPr>
                              <m:sty m:val="p"/>
                            </m:rPr>
                            <m:t>⟨</m:t>
                          </m:r>
                          <m:r>
                            <m:rPr>
                              <m:sty m:val="b"/>
                            </m:rPr>
                            <m:t>B</m:t>
                          </m:r>
                          <m:r>
                            <m:rPr>
                              <m:sty m:val="p"/>
                            </m:rPr>
                            <m:t>⟩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m:t>∂</m:t>
                          </m:r>
                          <m:r>
                            <m:t>t</m:t>
                          </m:r>
                        </m:den>
                      </m:f>
                      <m:r>
                        <m:rPr>
                          <m:sty m:val="p"/>
                        </m:rPr>
                        <m:t>=</m:t>
                      </m:r>
                      <m:r>
                        <m:rPr>
                          <m:sty m:val="p"/>
                        </m:rPr>
                        <m:t>∇</m:t>
                      </m:r>
                      <m:r>
                        <m:rPr>
                          <m:sty m:val="p"/>
                        </m:rPr>
                        <m:t>×</m:t>
                      </m:r>
                      <m:d>
                        <m:dPr>
                          <m:begChr m:val="("/>
                          <m:sepChr m:val=""/>
                          <m:endChr m:val=")"/>
                          <m:grow/>
                        </m:dPr>
                        <m:e>
                          <m:r>
                            <m:rPr>
                              <m:sty m:val="p"/>
                            </m:rPr>
                            <m:t>⟨</m:t>
                          </m:r>
                          <m:r>
                            <m:rPr>
                              <m:sty m:val="b"/>
                            </m:rPr>
                            <m:t>U</m:t>
                          </m:r>
                          <m:r>
                            <m:rPr>
                              <m:sty m:val="p"/>
                            </m:rPr>
                            <m:t>⟩</m:t>
                          </m:r>
                          <m:r>
                            <m:rPr>
                              <m:sty m:val="p"/>
                            </m:rPr>
                            <m:t>×</m:t>
                          </m:r>
                          <m:r>
                            <m:rPr>
                              <m:sty m:val="p"/>
                            </m:rPr>
                            <m:t>⟨</m:t>
                          </m:r>
                          <m:r>
                            <m:rPr>
                              <m:sty m:val="b"/>
                            </m:rPr>
                            <m:t>B</m:t>
                          </m:r>
                          <m:r>
                            <m:rPr>
                              <m:sty m:val="p"/>
                            </m:rPr>
                            <m:t>⟩</m:t>
                          </m:r>
                          <m:r>
                            <m:rPr>
                              <m:sty m:val="p"/>
                            </m:rPr>
                            <m:t>+</m:t>
                          </m:r>
                          <m:r>
                            <m:t>ξ</m:t>
                          </m:r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η</m:t>
                          </m:r>
                          <m:r>
                            <m:rPr>
                              <m:sty m:val="p"/>
                            </m:rPr>
                            <m:t>∇</m:t>
                          </m:r>
                          <m:r>
                            <m:rPr>
                              <m:sty m:val="p"/>
                            </m:rPr>
                            <m:t>×</m:t>
                          </m:r>
                          <m:r>
                            <m:rPr>
                              <m:sty m:val="p"/>
                            </m:rPr>
                            <m:t>⟨</m:t>
                          </m:r>
                          <m:r>
                            <m:rPr>
                              <m:sty m:val="b"/>
                            </m:rPr>
                            <m:t>B</m:t>
                          </m:r>
                          <m:r>
                            <m:rPr>
                              <m:sty m:val="p"/>
                            </m:rPr>
                            <m:t>⟩</m:t>
                          </m:r>
                        </m:e>
                      </m:d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 the mean electromotive force </a:t>
                </a:r>
                <a14:m>
                  <m:oMath xmlns:m="http://schemas.openxmlformats.org/officeDocument/2006/math">
                    <m:r>
                      <m:t>ξ</m:t>
                    </m:r>
                  </m:oMath>
                </a14:m>
                <a:r>
                  <a:rPr/>
                  <a:t> is given by the average of the small-scale flow-field cross-correlation: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ξ</m:t>
                      </m:r>
                      <m:r>
                        <m:rPr>
                          <m:sty m:val="p"/>
                        </m:rPr>
                        <m:t>=</m:t>
                      </m:r>
                      <m:d>
                        <m:dPr>
                          <m:begChr m:val="⟨"/>
                          <m:sepChr m:val=""/>
                          <m:endChr m:val="⟩"/>
                          <m:grow/>
                        </m:dPr>
                        <m:e>
                          <m:r>
                            <m:rPr>
                              <m:sty m:val="b"/>
                            </m:rPr>
                            <m:t>u</m:t>
                          </m:r>
                          <m:r>
                            <m:rPr>
                              <m:sty m:val="p"/>
                            </m:rPr>
                            <m:t>×</m:t>
                          </m:r>
                          <m:r>
                            <m:rPr>
                              <m:sty m:val="b"/>
                            </m:rPr>
                            <m:t>b</m:t>
                          </m:r>
                        </m:e>
                      </m:d>
                    </m:oMath>
                  </m:oMathPara>
                </a14:m>
              </a:p>
            </p:txBody>
          </p:sp>
        </mc:Choice>
      </mc:AlternateContent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Mean-Field Electrodynamics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Closure is achieved by expanding this turbulent electromotive force (emf) </a:t>
                </a:r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ξ</m:t>
                    </m:r>
                  </m:oMath>
                </a14:m>
                <a:r>
                  <a:rPr/>
                  <a:t> in terms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⟨</m:t>
                    </m:r>
                    <m:r>
                      <m:rPr>
                        <m:sty m:val="b"/>
                      </m:rPr>
                      <m:t>B</m:t>
                    </m:r>
                    <m:r>
                      <m:rPr>
                        <m:sty m:val="p"/>
                      </m:rPr>
                      <m:t>⟩</m:t>
                    </m:r>
                  </m:oMath>
                </a14:m>
                <a:r>
                  <a:rPr/>
                  <a:t> and its derivatives: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ξ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sSub>
                        <m:e>
                          <m:r>
                            <m:t>a</m:t>
                          </m:r>
                        </m:e>
                        <m:sub>
                          <m:r>
                            <m:t>i</m:t>
                          </m:r>
                          <m:r>
                            <m:t>j</m:t>
                          </m:r>
                        </m:sub>
                      </m:sSub>
                      <m:d>
                        <m:dPr>
                          <m:begChr m:val="⟨"/>
                          <m:sepChr m:val=""/>
                          <m:endChr m:val="⟩"/>
                          <m:grow/>
                        </m:dPr>
                        <m:e>
                          <m:sSub>
                            <m:e>
                              <m:r>
                                <m:t>B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d>
                      <m:r>
                        <m:rPr>
                          <m:sty m:val="p"/>
                        </m:rPr>
                        <m:t>+</m:t>
                      </m:r>
                      <m:sSub>
                        <m:e>
                          <m:r>
                            <m:t>b</m:t>
                          </m:r>
                        </m:e>
                        <m:sub>
                          <m:r>
                            <m:t>i</m:t>
                          </m:r>
                          <m:r>
                            <m:t>j</m:t>
                          </m:r>
                          <m:r>
                            <m:t>k</m:t>
                          </m:r>
                        </m:sub>
                      </m:sSub>
                      <m:f>
                        <m:fPr>
                          <m:type m:val="bar"/>
                        </m:fPr>
                        <m:num>
                          <m:r>
                            <m:rPr>
                              <m:sty m:val="p"/>
                            </m:rPr>
                            <m:t>∂</m:t>
                          </m:r>
                          <m:d>
                            <m:dPr>
                              <m:begChr m:val="⟨"/>
                              <m:sepChr m:val=""/>
                              <m:endChr m:val="⟩"/>
                              <m:grow/>
                            </m:dPr>
                            <m:e>
                              <m:sSub>
                                <m:e>
                                  <m:r>
                                    <m:t>B</m:t>
                                  </m:r>
                                </m:e>
                                <m:sub>
                                  <m:r>
                                    <m:t>j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m:t>∂</m:t>
                          </m:r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k</m:t>
                              </m:r>
                            </m:sub>
                          </m:sSub>
                        </m:den>
                      </m:f>
                      <m:r>
                        <m:rPr>
                          <m:sty m:val="p"/>
                        </m:rPr>
                        <m:t>+</m:t>
                      </m:r>
                      <m:r>
                        <m:rPr>
                          <m:sty m:val="p"/>
                        </m:rPr>
                        <m:t>⋯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This is not a </a:t>
                </a:r>
                <a:r>
                  <a:rPr b="1" i="1"/>
                  <a:t>linearization</a:t>
                </a:r>
                <a:r>
                  <a:rPr/>
                  <a:t> procedure, in that we are </a:t>
                </a:r>
                <a:r>
                  <a:rPr b="1"/>
                  <a:t>not</a:t>
                </a:r>
                <a:r>
                  <a:rPr/>
                  <a:t> assuming that: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d>
                        <m:dPr>
                          <m:begChr m:val="|"/>
                          <m:sepChr m:val=""/>
                          <m:endChr m:val="|"/>
                          <m:grow/>
                        </m:dPr>
                        <m:e>
                          <m:r>
                            <m:rPr>
                              <m:sty m:val="b"/>
                            </m:rPr>
                            <m:t>u</m:t>
                          </m:r>
                        </m:e>
                      </m:d>
                      <m:r>
                        <m:rPr>
                          <m:sty m:val="p"/>
                        </m:rPr>
                        <m:t>/</m:t>
                      </m:r>
                      <m:d>
                        <m:dPr>
                          <m:begChr m:val="|"/>
                          <m:sepChr m:val=""/>
                          <m:endChr m:val="|"/>
                          <m:grow/>
                        </m:dPr>
                        <m:e>
                          <m:r>
                            <m:rPr>
                              <m:sty m:val="p"/>
                            </m:rPr>
                            <m:t>⟨</m:t>
                          </m:r>
                          <m:r>
                            <m:rPr>
                              <m:sty m:val="b"/>
                            </m:rPr>
                            <m:t>U</m:t>
                          </m:r>
                          <m:r>
                            <m:rPr>
                              <m:sty m:val="p"/>
                            </m:rPr>
                            <m:t>⟩</m:t>
                          </m:r>
                        </m:e>
                      </m:d>
                      <m:r>
                        <m:rPr>
                          <m:sty m:val="p"/>
                        </m:rPr>
                        <m:t>≪</m:t>
                      </m:r>
                      <m:r>
                        <m:t>1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d>
                        <m:dPr>
                          <m:begChr m:val="|"/>
                          <m:sepChr m:val=""/>
                          <m:endChr m:val="|"/>
                          <m:grow/>
                        </m:dPr>
                        <m:e>
                          <m:r>
                            <m:rPr>
                              <m:sty m:val="b"/>
                            </m:rPr>
                            <m:t>b</m:t>
                          </m:r>
                        </m:e>
                      </m:d>
                      <m:r>
                        <m:rPr>
                          <m:sty m:val="p"/>
                        </m:rPr>
                        <m:t>/</m:t>
                      </m:r>
                      <m:d>
                        <m:dPr>
                          <m:begChr m:val="|"/>
                          <m:sepChr m:val=""/>
                          <m:endChr m:val="|"/>
                          <m:grow/>
                        </m:dPr>
                        <m:e>
                          <m:r>
                            <m:rPr>
                              <m:sty m:val="p"/>
                            </m:rPr>
                            <m:t>⟨</m:t>
                          </m:r>
                          <m:r>
                            <m:rPr>
                              <m:sty m:val="b"/>
                            </m:rPr>
                            <m:t>B</m:t>
                          </m:r>
                          <m:r>
                            <m:rPr>
                              <m:sty m:val="p"/>
                            </m:rPr>
                            <m:t>⟩</m:t>
                          </m:r>
                        </m:e>
                      </m:d>
                      <m:r>
                        <m:rPr>
                          <m:sty m:val="p"/>
                        </m:rPr>
                        <m:t>≪</m:t>
                      </m:r>
                      <m:r>
                        <m:t>1</m:t>
                      </m:r>
                    </m:oMath>
                  </m:oMathPara>
                </a14:m>
              </a:p>
            </p:txBody>
          </p:sp>
        </mc:Choice>
      </mc:AlternateContent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Tension: Why Is Mean-Field Electrodynamics Working?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challenge is now to compute these tensorial quantities from known statistical properties of the turbulent ﬂow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Tractable physical regimes:</a:t>
            </a:r>
          </a:p>
          <a:p>
            <a:pPr lvl="0" indent="-342900" marL="342900">
              <a:buAutoNum type="arabicPeriod"/>
            </a:pPr>
            <a:r>
              <a:rPr/>
              <a:t>The energy density of the mean magnetic ﬁeld is larger than the energy density of the small-scale ﬁeld;</a:t>
            </a:r>
          </a:p>
          <a:p>
            <a:pPr lvl="0" indent="-342900" marL="342900">
              <a:buAutoNum type="arabicPeriod"/>
            </a:pPr>
            <a:r>
              <a:rPr/>
              <a:t>The magnetic Reynolds number is low;</a:t>
            </a:r>
          </a:p>
          <a:p>
            <a:pPr lvl="0" indent="-342900" marL="342900">
              <a:buAutoNum type="arabicPeriod"/>
            </a:pPr>
            <a:r>
              <a:rPr/>
              <a:t>The turbulent cyclonic eddies have a lifetime shorter than their characteristic turnover time.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Tension(s): From Solar to Stellar Dynamos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Babcock–Leighton mechanism</a:t>
            </a:r>
          </a:p>
        </p:txBody>
      </p:sp>
      <p:pic>
        <p:nvPicPr>
          <p:cNvPr descr="https://media.springernature.com/full/springer-static/image/art%3A10.1007%2Fs41116-020-00025-6/MediaObjects/41116_2020_25_Fig3_HTM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1625600"/>
            <a:ext cx="5105400" cy="1536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net effect of BMRs is taking a formerly toroidal internal magnetic ﬁeld and converting a fraction of its associated ﬂux into a net surface dipole moment.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Tension(s): From Solar to Stellar Dynamos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Hydrodynamical and magnetohydrodynamical instabilities</a:t>
            </a:r>
          </a:p>
        </p:txBody>
      </p:sp>
      <p:pic>
        <p:nvPicPr>
          <p:cNvPr descr="https://upload.wikimedia.org/wikipedia/commons/4/47/Tachocline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568700" y="431800"/>
            <a:ext cx="5105400" cy="3403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tachocline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Tension(s): From Solar to Stellar Dynamos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/>
              <a:t>Which is the primary polarity reversal mechanism: α-effect, or Babcock–Leighton, . . . or something else?</a:t>
            </a:r>
          </a:p>
          <a:p>
            <a:pPr lvl="0" indent="-342900" marL="342900">
              <a:buAutoNum type="arabicPeriod"/>
            </a:pPr>
            <a:r>
              <a:rPr/>
              <a:t>How do differential rotation and meridional circulation vary with rotation rate, luminosity, and internal structure?</a:t>
            </a:r>
          </a:p>
          <a:p>
            <a:pPr lvl="0" indent="-342900" marL="342900">
              <a:buAutoNum type="arabicPeriod"/>
            </a:pPr>
            <a:r>
              <a:rPr/>
              <a:t>How do turbulent coefﬁcients (α-effect, turbulent pumping, turbulent diffusion) vary with rotation rate, luminosity, and internal structure?</a:t>
            </a:r>
          </a:p>
          <a:p>
            <a:pPr lvl="0" indent="-342900" marL="342900">
              <a:buAutoNum type="arabicPeriod"/>
            </a:pPr>
            <a:r>
              <a:rPr/>
              <a:t>How do sunspots and BMRs form and decay in stars of varying structure (in particularly, depth of convective envelope), rotation rate and luminosity?</a:t>
            </a:r>
          </a:p>
          <a:p>
            <a:pPr lvl="0" indent="0" marL="0">
              <a:buNone/>
            </a:pPr>
            <a:r>
              <a:rPr/>
              <a:t>Unifying dynamo framework applicable to both the sun and solar type stars of varying spectral type, luminosity, and rotation rate.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Tobias, S. M. (2021). The turbulent dynamo. Journal of Fluid Mechanics, 912, P1. </a:t>
            </a:r>
            <a:r>
              <a:rPr>
                <a:hlinkClick r:id="rId2"/>
              </a:rPr>
              <a:t>10.1017/jfm.2020.1055</a:t>
            </a:r>
          </a:p>
          <a:p>
            <a:pPr lvl="0"/>
            <a:r>
              <a:rPr/>
              <a:t>Rincon, François. 2019. “Dynamo Theories.” Journal of Plasma Physics. </a:t>
            </a:r>
            <a:r>
              <a:rPr>
                <a:hlinkClick r:id="rId3"/>
              </a:rPr>
              <a:t>10.1017/S0022377819000539</a:t>
            </a:r>
            <a:r>
              <a:rPr/>
              <a:t>.</a:t>
            </a:r>
          </a:p>
          <a:p>
            <a:pPr lvl="0"/>
            <a:r>
              <a:rPr/>
              <a:t>Rincon, Francois. 2019. “Introduction to MHD Dynamos.” </a:t>
            </a:r>
            <a:r>
              <a:rPr>
                <a:hlinkClick r:id="rId4"/>
              </a:rPr>
              <a:t>Presentation Link</a:t>
            </a:r>
            <a:r>
              <a:rPr/>
              <a:t>.</a:t>
            </a:r>
          </a:p>
          <a:p>
            <a:pPr lvl="0"/>
            <a:r>
              <a:rPr/>
              <a:t>Rincon, François. 2017. “Turbulent MHD Dynamos in 2017: A Review of My Own Confusion.”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Introduction to MHD dynamo theory</a:t>
            </a:r>
          </a:p>
          <a:p>
            <a:pPr lvl="0"/>
            <a:r>
              <a:rPr/>
              <a:t>Paper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Introduction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What is dynamo theory about?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The </a:t>
            </a:r>
            <a:r>
              <a:rPr b="1"/>
              <a:t>origin</a:t>
            </a:r>
            <a:r>
              <a:rPr/>
              <a:t>, </a:t>
            </a:r>
            <a:r>
              <a:rPr b="1"/>
              <a:t>amplification</a:t>
            </a:r>
            <a:r>
              <a:rPr/>
              <a:t>, </a:t>
            </a:r>
            <a:r>
              <a:rPr b="1"/>
              <a:t>saturation</a:t>
            </a:r>
            <a:r>
              <a:rPr/>
              <a:t> and </a:t>
            </a:r>
            <a:r>
              <a:rPr b="1"/>
              <a:t>sustainment</a:t>
            </a:r>
            <a:r>
              <a:rPr/>
              <a:t>, of magnetic ﬁelds in the universe</a:t>
            </a:r>
          </a:p>
          <a:p>
            <a:pPr lvl="1"/>
            <a:r>
              <a:rPr/>
              <a:t>on the Earth, other planets and their satellites (“planetary magnetism”)</a:t>
            </a:r>
          </a:p>
          <a:p>
            <a:pPr lvl="1"/>
            <a:r>
              <a:rPr/>
              <a:t>in the Sun and other stars (“stellar magnetism”)</a:t>
            </a:r>
          </a:p>
          <a:p>
            <a:pPr lvl="1"/>
            <a:r>
              <a:rPr/>
              <a:t>in galaxies, clusters and the early universe (“cosmic magnetism”)</a:t>
            </a:r>
          </a:p>
          <a:p>
            <a:pPr lvl="0" indent="0" marL="0">
              <a:buNone/>
            </a:pPr>
            <a:r>
              <a:rPr/>
              <a:t>If you care about magnetic fields, you might care about dynamo theory.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Magnetic ﬁelds in the universe</a:t>
            </a:r>
          </a:p>
        </p:txBody>
      </p:sp>
      <p:pic>
        <p:nvPicPr>
          <p:cNvPr descr="images/rinconDynamoTheories2019_fig1g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447800" y="1193800"/>
            <a:ext cx="2044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Solar magnetism (from 1G (global) to 1 kG (sunspots)</a:t>
            </a:r>
          </a:p>
        </p:txBody>
      </p:sp>
      <p:pic>
        <p:nvPicPr>
          <p:cNvPr descr="https://static.cambridge.org/binary/version/id/urn:cambridge.org:id:binary:20190927135600773-0135:S0022377819000539:S0022377819000539_fig2g.gif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537200" y="1193800"/>
            <a:ext cx="2260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Planetary magnetism (0.1 G at Earth’s surface)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Takeaway phenomenological 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Many astrophysical objects have global, ordered ﬁelds</a:t>
            </a:r>
          </a:p>
          <a:p>
            <a:pPr lvl="1"/>
            <a:r>
              <a:rPr b="1"/>
              <a:t>Differential rotation</a:t>
            </a:r>
            <a:r>
              <a:rPr/>
              <a:t>, global </a:t>
            </a:r>
            <a:r>
              <a:rPr b="1"/>
              <a:t>symmetries</a:t>
            </a:r>
            <a:r>
              <a:rPr/>
              <a:t> and </a:t>
            </a:r>
            <a:r>
              <a:rPr b="1"/>
              <a:t>geometry</a:t>
            </a:r>
            <a:r>
              <a:rPr/>
              <a:t> are important</a:t>
            </a:r>
          </a:p>
          <a:p>
            <a:pPr lvl="1"/>
            <a:r>
              <a:rPr/>
              <a:t>Coherent structures and MHD instabilities may also be very important</a:t>
            </a:r>
          </a:p>
          <a:p>
            <a:pPr lvl="1"/>
            <a:r>
              <a:rPr/>
              <a:t>Motivation for the development of “</a:t>
            </a:r>
            <a:r>
              <a:rPr b="1" i="1"/>
              <a:t>large-scale</a:t>
            </a:r>
            <a:r>
              <a:rPr/>
              <a:t>” dynamo theories</a:t>
            </a:r>
          </a:p>
          <a:p>
            <a:pPr lvl="0"/>
            <a:r>
              <a:rPr/>
              <a:t>Lots of “small-scale”, random ﬁelds also discovered from the 70s</a:t>
            </a:r>
          </a:p>
          <a:p>
            <a:pPr lvl="1"/>
            <a:r>
              <a:rPr/>
              <a:t>These come hand in hand with global magnetism</a:t>
            </a:r>
          </a:p>
          <a:p>
            <a:pPr lvl="1"/>
            <a:r>
              <a:rPr/>
              <a:t>Simultaneous development of “small-scale dynamo” theory</a:t>
            </a:r>
          </a:p>
          <a:p>
            <a:pPr lvl="0"/>
            <a:r>
              <a:rPr/>
              <a:t>Astrophysical magnetism is in a nonlinear, saturated state</a:t>
            </a:r>
          </a:p>
          <a:p>
            <a:pPr lvl="1"/>
            <a:r>
              <a:rPr/>
              <a:t>Linear theory not the whole story (or using it requires non-trivial justiﬁcation)</a:t>
            </a:r>
          </a:p>
          <a:p>
            <a:pPr lvl="1"/>
            <a:r>
              <a:rPr/>
              <a:t>Multiple scale interactions expected to be important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MHD equations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MHD induction equation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f>
                        <m:fPr>
                          <m:type m:val="bar"/>
                        </m:fPr>
                        <m:num>
                          <m:r>
                            <m:rPr>
                              <m:sty m:val="p"/>
                            </m:rPr>
                            <m:t>∂</m:t>
                          </m:r>
                          <m:r>
                            <m:rPr>
                              <m:sty m:val="b"/>
                            </m:rPr>
                            <m:t>B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m:t>∂</m:t>
                          </m:r>
                          <m:r>
                            <m:t>t</m:t>
                          </m:r>
                        </m:den>
                      </m:f>
                      <m:r>
                        <m:rPr>
                          <m:sty m:val="p"/>
                        </m:rPr>
                        <m:t>=</m:t>
                      </m:r>
                      <m:r>
                        <m:rPr>
                          <m:sty m:val="p"/>
                        </m:rPr>
                        <m:t>∇</m:t>
                      </m:r>
                      <m:r>
                        <m:rPr>
                          <m:sty m:val="p"/>
                        </m:rPr>
                        <m:t>×</m:t>
                      </m:r>
                      <m:d>
                        <m:dPr>
                          <m:begChr m:val="("/>
                          <m:sepChr m:val=""/>
                          <m:endChr m:val=")"/>
                          <m:grow/>
                        </m:dPr>
                        <m:e>
                          <m:r>
                            <m:rPr>
                              <m:sty m:val="b"/>
                            </m:rPr>
                            <m:t>u</m:t>
                          </m:r>
                          <m:r>
                            <m:rPr>
                              <m:sty m:val="p"/>
                            </m:rPr>
                            <m:t>×</m:t>
                          </m:r>
                          <m:r>
                            <m:rPr>
                              <m:sty m:val="b"/>
                            </m:rPr>
                            <m:t>B</m:t>
                          </m:r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η</m:t>
                          </m:r>
                          <m:r>
                            <m:rPr>
                              <m:sty m:val="p"/>
                            </m:rPr>
                            <m:t>∇</m:t>
                          </m:r>
                          <m:r>
                            <m:rPr>
                              <m:sty m:val="p"/>
                            </m:rPr>
                            <m:t>×</m:t>
                          </m:r>
                          <m:r>
                            <m:rPr>
                              <m:sty m:val="b"/>
                            </m:rPr>
                            <m:t>B</m:t>
                          </m:r>
                        </m:e>
                      </m:d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Incompressible, resistive, viscous MHD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f>
                        <m:fPr>
                          <m:type m:val="bar"/>
                        </m:fPr>
                        <m:num>
                          <m:r>
                            <m:rPr>
                              <m:sty m:val="p"/>
                            </m:rPr>
                            <m:t>∂</m:t>
                          </m:r>
                          <m:r>
                            <m:rPr>
                              <m:sty m:val="b"/>
                            </m:rPr>
                            <m:t>u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m:t>∂</m:t>
                          </m:r>
                          <m:r>
                            <m:t>t</m:t>
                          </m:r>
                        </m:den>
                      </m:f>
                      <m:r>
                        <m:rPr>
                          <m:sty m:val="p"/>
                        </m:rPr>
                        <m:t>+</m:t>
                      </m:r>
                      <m:r>
                        <m:rPr>
                          <m:sty m:val="b"/>
                        </m:rPr>
                        <m:t>u</m:t>
                      </m:r>
                      <m:r>
                        <m:rPr>
                          <m:sty m:val="p"/>
                        </m:rPr>
                        <m:t>⋅</m:t>
                      </m:r>
                      <m:r>
                        <m:rPr>
                          <m:sty m:val="p"/>
                        </m:rPr>
                        <m:t>∇</m:t>
                      </m:r>
                      <m:r>
                        <m:rPr>
                          <m:sty m:val="b"/>
                        </m:rPr>
                        <m:t>u</m:t>
                      </m:r>
                      <m:r>
                        <m:rPr>
                          <m:sty m:val="p"/>
                        </m:rPr>
                        <m:t>=</m:t>
                      </m:r>
                      <m:r>
                        <m:rPr>
                          <m:sty m:val="p"/>
                        </m:rPr>
                        <m:t>−</m:t>
                      </m:r>
                      <m:r>
                        <m:rPr>
                          <m:sty m:val="p"/>
                        </m:rPr>
                        <m:t>∇</m:t>
                      </m:r>
                      <m:r>
                        <m:t>P</m:t>
                      </m:r>
                      <m:r>
                        <m:rPr>
                          <m:sty m:val="p"/>
                        </m:rPr>
                        <m:t>+</m:t>
                      </m:r>
                      <m:r>
                        <m:rPr>
                          <m:sty m:val="b"/>
                        </m:rPr>
                        <m:t>B</m:t>
                      </m:r>
                      <m:r>
                        <m:rPr>
                          <m:sty m:val="p"/>
                        </m:rPr>
                        <m:t>⋅</m:t>
                      </m:r>
                      <m:r>
                        <m:rPr>
                          <m:sty m:val="p"/>
                        </m:rPr>
                        <m:t>∇</m:t>
                      </m:r>
                      <m:r>
                        <m:rPr>
                          <m:sty m:val="b"/>
                        </m:rPr>
                        <m:t>B</m:t>
                      </m:r>
                      <m:r>
                        <m:rPr>
                          <m:sty m:val="p"/>
                        </m:rPr>
                        <m:t>+</m:t>
                      </m:r>
                      <m:r>
                        <m:t>ν</m:t>
                      </m:r>
                      <m:r>
                        <m:t>Δ</m:t>
                      </m:r>
                      <m:r>
                        <m:rPr>
                          <m:sty m:val="b"/>
                        </m:rPr>
                        <m:t>u</m:t>
                      </m:r>
                      <m:r>
                        <m:rPr>
                          <m:sty m:val="p"/>
                        </m:rPr>
                        <m:t>+</m:t>
                      </m:r>
                      <m:r>
                        <m:rPr>
                          <m:sty m:val="b"/>
                        </m:rPr>
                        <m:t>f</m:t>
                      </m:r>
                      <m:d>
                        <m:dPr>
                          <m:begChr m:val="("/>
                          <m:sepChr m:val=""/>
                          <m:endChr m:val=")"/>
                          <m:grow/>
                        </m:dPr>
                        <m:e>
                          <m:r>
                            <m:rPr>
                              <m:sty m:val="b"/>
                            </m:rPr>
                            <m:t>x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t</m:t>
                          </m:r>
                        </m:e>
                      </m:d>
                    </m:oMath>
                  </m:oMathPara>
                </a14:m>
              </a:p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Lenz’s Law</a:t>
                </a:r>
              </a:p>
              <a:p>
                <a:pPr lvl="0" indent="0" marL="0">
                  <a:buNone/>
                </a:pPr>
                <a:r>
                  <a:rPr/>
                  <a:t>Electromagnetic induction suppresses rather enhances the seed magnetic ﬁeld.</a:t>
                </a:r>
              </a:p>
            </p:txBody>
          </p:sp>
        </mc:Choice>
      </mc:AlternateContent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Anti-dynamo theorem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Observations around solar activity minimum suggest that,the large-scale solar magnetic ﬁeld is axisymmetric about the rotation axis.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b"/>
                        </m:rPr>
                        <m:t>B</m:t>
                      </m:r>
                      <m:d>
                        <m:dPr>
                          <m:begChr m:val="("/>
                          <m:sepChr m:val=""/>
                          <m:endChr m:val=")"/>
                          <m:grow/>
                        </m:dPr>
                        <m:e>
                          <m:r>
                            <m:t>r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θ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t</m:t>
                          </m:r>
                        </m:e>
                      </m:d>
                      <m:r>
                        <m:rPr>
                          <m:sty m:val="p"/>
                        </m:rPr>
                        <m:t>=</m:t>
                      </m:r>
                      <m:r>
                        <m:rPr>
                          <m:sty m:val="p"/>
                        </m:rPr>
                        <m:t>∇</m:t>
                      </m:r>
                      <m:r>
                        <m:rPr>
                          <m:sty m:val="p"/>
                        </m:rPr>
                        <m:t>×</m:t>
                      </m:r>
                      <m:d>
                        <m:dPr>
                          <m:begChr m:val="("/>
                          <m:sepChr m:val=""/>
                          <m:endChr m:val=")"/>
                          <m:grow/>
                        </m:dPr>
                        <m:e>
                          <m:r>
                            <m:t>A</m:t>
                          </m:r>
                          <m:d>
                            <m:dPr>
                              <m:begChr m:val="("/>
                              <m:sepChr m:val=""/>
                              <m:endChr m:val=")"/>
                              <m:grow/>
                            </m:dPr>
                            <m:e>
                              <m:r>
                                <m:t>r</m:t>
                              </m:r>
                              <m:r>
                                <m:rPr>
                                  <m:sty m:val="p"/>
                                </m:rPr>
                                <m:t>,</m:t>
                              </m:r>
                              <m:r>
                                <m:t>θ</m:t>
                              </m:r>
                              <m:r>
                                <m:rPr>
                                  <m:sty m:val="p"/>
                                </m:rPr>
                                <m:t>,</m:t>
                              </m:r>
                              <m:r>
                                <m:t>t</m:t>
                              </m:r>
                            </m:e>
                          </m:d>
                          <m:sSub>
                            <m:e>
                              <m:acc>
                                <m:accPr>
                                  <m:chr m:val="̂"/>
                                </m:accPr>
                                <m:e>
                                  <m:r>
                                    <m:rPr>
                                      <m:sty m:val="b"/>
                                    </m:rPr>
                                    <m:t>e</m:t>
                                  </m:r>
                                </m:e>
                              </m:acc>
                            </m:e>
                            <m:sub>
                              <m:r>
                                <m:t>ϕ</m:t>
                              </m:r>
                            </m:sub>
                          </m:sSub>
                        </m:e>
                      </m:d>
                      <m:r>
                        <m:rPr>
                          <m:sty m:val="p"/>
                        </m:rPr>
                        <m:t>+</m:t>
                      </m:r>
                      <m:r>
                        <m:t>B</m:t>
                      </m:r>
                      <m:d>
                        <m:dPr>
                          <m:begChr m:val="("/>
                          <m:sepChr m:val=""/>
                          <m:endChr m:val=")"/>
                          <m:grow/>
                        </m:dPr>
                        <m:e>
                          <m:r>
                            <m:t>r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θ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t</m:t>
                          </m:r>
                        </m:e>
                      </m:d>
                      <m:sSub>
                        <m:e>
                          <m:acc>
                            <m:accPr>
                              <m:chr m:val="̂"/>
                            </m:accPr>
                            <m:e>
                              <m:r>
                                <m:rPr>
                                  <m:sty m:val="b"/>
                                </m:rPr>
                                <m:t>e</m:t>
                              </m:r>
                            </m:e>
                          </m:acc>
                        </m:e>
                        <m:sub>
                          <m:r>
                            <m:t>ϕ</m:t>
                          </m:r>
                        </m:sub>
                      </m:sSub>
                      <m:r>
                        <m:rPr>
                          <m:sty m:val="p"/>
                        </m:rPr>
                        <m:t>.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b"/>
                        </m:rPr>
                        <m:t>u</m:t>
                      </m:r>
                      <m:d>
                        <m:dPr>
                          <m:begChr m:val="("/>
                          <m:sepChr m:val=""/>
                          <m:endChr m:val=")"/>
                          <m:grow/>
                        </m:dPr>
                        <m:e>
                          <m:r>
                            <m:t>r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θ</m:t>
                          </m:r>
                        </m:e>
                      </m:d>
                      <m:r>
                        <m:rPr>
                          <m:sty m:val="p"/>
                        </m:rPr>
                        <m:t>=</m:t>
                      </m:r>
                      <m:sSub>
                        <m:e>
                          <m:r>
                            <m:rPr>
                              <m:sty m:val="b"/>
                            </m:rPr>
                            <m:t>u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m:t>p</m:t>
                          </m:r>
                        </m:sub>
                      </m:sSub>
                      <m:d>
                        <m:dPr>
                          <m:begChr m:val="("/>
                          <m:sepChr m:val=""/>
                          <m:endChr m:val=")"/>
                          <m:grow/>
                        </m:dPr>
                        <m:e>
                          <m:r>
                            <m:t>r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θ</m:t>
                          </m:r>
                        </m:e>
                      </m:d>
                      <m:r>
                        <m:rPr>
                          <m:sty m:val="p"/>
                        </m:rPr>
                        <m:t>+</m:t>
                      </m:r>
                      <m:r>
                        <m:rPr>
                          <m:sty m:val="p"/>
                        </m:rPr>
                        <m:t>ϖ</m:t>
                      </m:r>
                      <m:r>
                        <m:t>Ω</m:t>
                      </m:r>
                      <m:d>
                        <m:dPr>
                          <m:begChr m:val="("/>
                          <m:sepChr m:val=""/>
                          <m:endChr m:val=")"/>
                          <m:grow/>
                        </m:dPr>
                        <m:e>
                          <m:r>
                            <m:t>r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θ</m:t>
                          </m:r>
                        </m:e>
                      </m:d>
                      <m:sSub>
                        <m:e>
                          <m:acc>
                            <m:accPr>
                              <m:chr m:val="̂"/>
                            </m:accPr>
                            <m:e>
                              <m:r>
                                <m:rPr>
                                  <m:sty m:val="b"/>
                                </m:rPr>
                                <m:t>e</m:t>
                              </m:r>
                            </m:e>
                          </m:acc>
                        </m:e>
                        <m:sub>
                          <m:r>
                            <m:t>ϕ</m:t>
                          </m:r>
                        </m:sub>
                      </m:sSub>
                      <m:r>
                        <m:rPr>
                          <m:sty m:val="p"/>
                        </m:rPr>
                        <m:t>,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MHD induction equation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m>
                        <m:mPr>
                          <m:baseJc m:val="center"/>
                          <m:plcHide m:val="on"/>
                          <m:mcs>
                            <m:mc>
                              <m:mcPr>
                                <m:mcJc m:val="center"/>
                                <m:count m:val="1"/>
                              </m:mcPr>
                            </m:mc>
                          </m:mcs>
                        </m:mPr>
                        <m:mr>
                          <m:e>
                            <m:f>
                              <m:fPr>
                                <m:type m:val="bar"/>
                              </m:fPr>
                              <m:num>
                                <m:r>
                                  <m:rPr>
                                    <m:sty m:val="p"/>
                                  </m:rPr>
                                  <m:t>∂</m:t>
                                </m:r>
                                <m:r>
                                  <m:t>A</m:t>
                                </m:r>
                              </m:num>
                              <m:den>
                                <m:r>
                                  <m:rPr>
                                    <m:sty m:val="p"/>
                                  </m:rPr>
                                  <m:t>∂</m:t>
                                </m:r>
                                <m:r>
                                  <m:t>t</m:t>
                                </m:r>
                              </m:den>
                            </m:f>
                            <m:r>
                              <m:rPr>
                                <m:sty m:val="p"/>
                              </m:rPr>
                              <m:t>=</m:t>
                            </m:r>
                            <m:limLow>
                              <m:e>
                                <m:limLow>
                                  <m:e>
                                    <m:r>
                                      <m:t>η</m:t>
                                    </m:r>
                                    <m:d>
                                      <m:dPr>
                                        <m:begChr m:val="("/>
                                        <m:sepChr m:val=""/>
                                        <m:endChr m:val=")"/>
                                        <m:grow/>
                                      </m:dPr>
                                      <m:e>
                                        <m:sSup>
                                          <m:e>
                                            <m:r>
                                              <m:rPr>
                                                <m:sty m:val="p"/>
                                              </m:rPr>
                                              <m:t>∇</m:t>
                                            </m:r>
                                          </m:e>
                                          <m:sup>
                                            <m:r>
                                              <m:t>2</m:t>
                                            </m:r>
                                          </m:sup>
                                        </m:sSup>
                                        <m:r>
                                          <m:rPr>
                                            <m:sty m:val="p"/>
                                          </m:rPr>
                                          <m:t>−</m:t>
                                        </m:r>
                                        <m:f>
                                          <m:fPr>
                                            <m:type m:val="bar"/>
                                          </m:fPr>
                                          <m:num>
                                            <m:r>
                                              <m:t>1</m:t>
                                            </m:r>
                                          </m:num>
                                          <m:den>
                                            <m:sSup>
                                              <m: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m:t>ϖ</m:t>
                                                </m:r>
                                              </m:e>
                                              <m:sup>
                                                <m:r>
                                                  <m:t>2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</m:e>
                                    </m:d>
                                    <m:r>
                                      <m:t>A</m:t>
                                    </m:r>
                                  </m:e>
                                  <m:lim>
                                    <m:r>
                                      <m:rPr>
                                        <m:sty m:val="p"/>
                                      </m:rPr>
                                      <m:t>⏟</m:t>
                                    </m:r>
                                  </m:lim>
                                </m:limLow>
                              </m:e>
                              <m:lim>
                                <m:r>
                                  <m:rPr>
                                    <m:nor/>
                                    <m:sty m:val="p"/>
                                  </m:rPr>
                                  <m:t>resistive decay </m:t>
                                </m:r>
                              </m:lim>
                            </m:limLow>
                            <m:r>
                              <m:rPr>
                                <m:sty m:val="p"/>
                              </m:rPr>
                              <m:t>−</m:t>
                            </m:r>
                            <m:limLow>
                              <m:e>
                                <m:limLow>
                                  <m:e>
                                    <m:f>
                                      <m:fPr>
                                        <m:type m:val="bar"/>
                                      </m:fPr>
                                      <m:num>
                                        <m:sSub>
                                          <m:e>
                                            <m:r>
                                              <m:rPr>
                                                <m:sty m:val="b"/>
                                              </m:rPr>
                                              <m:t>u</m:t>
                                            </m:r>
                                          </m:e>
                                          <m:sub>
                                            <m:r>
                                              <m:rPr>
                                                <m:sty m:val="p"/>
                                              </m:rPr>
                                              <m:t>p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m:rPr>
                                            <m:sty m:val="p"/>
                                          </m:rPr>
                                          <m:t>ϖ</m:t>
                                        </m:r>
                                      </m:den>
                                    </m:f>
                                    <m:r>
                                      <m:rPr>
                                        <m:sty m:val="p"/>
                                      </m:rPr>
                                      <m:t>⋅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m:t>∇</m:t>
                                    </m:r>
                                    <m:d>
                                      <m:dPr>
                                        <m:begChr m:val="("/>
                                        <m:sepChr m:val=""/>
                                        <m:endChr m:val=")"/>
                                        <m:grow/>
                                      </m:d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m:t>ϖ</m:t>
                                        </m:r>
                                        <m:r>
                                          <m:t>A</m:t>
                                        </m:r>
                                      </m:e>
                                    </m:d>
                                  </m:e>
                                  <m:lim>
                                    <m:r>
                                      <m:rPr>
                                        <m:sty m:val="p"/>
                                      </m:rPr>
                                      <m:t>⏟</m:t>
                                    </m:r>
                                  </m:lim>
                                </m:limLow>
                              </m:e>
                              <m:lim>
                                <m:r>
                                  <m:rPr>
                                    <m:nor/>
                                    <m:sty m:val="p"/>
                                  </m:rPr>
                                  <m:t>transport </m:t>
                                </m:r>
                              </m:lim>
                            </m:limLow>
                            <m:r>
                              <m:rPr>
                                <m:sty m:val="p"/>
                              </m:rPr>
                              <m:t>,</m:t>
                            </m:r>
                          </m:e>
                        </m:mr>
                        <m:mr>
                          <m:e>
                            <m:f>
                              <m:fPr>
                                <m:type m:val="bar"/>
                              </m:fPr>
                              <m:num>
                                <m:r>
                                  <m:rPr>
                                    <m:sty m:val="p"/>
                                  </m:rPr>
                                  <m:t>∂</m:t>
                                </m:r>
                                <m:r>
                                  <m:t>B</m:t>
                                </m:r>
                              </m:num>
                              <m:den>
                                <m:r>
                                  <m:rPr>
                                    <m:sty m:val="p"/>
                                  </m:rPr>
                                  <m:t>∂</m:t>
                                </m:r>
                                <m:r>
                                  <m:t>t</m:t>
                                </m:r>
                              </m:den>
                            </m:f>
                            <m:r>
                              <m:rPr>
                                <m:sty m:val="p"/>
                              </m:rPr>
                              <m:t>=</m:t>
                            </m:r>
                            <m:limLow>
                              <m:e>
                                <m:limLow>
                                  <m:e>
                                    <m:r>
                                      <m:t>η</m:t>
                                    </m:r>
                                    <m:d>
                                      <m:dPr>
                                        <m:begChr m:val="("/>
                                        <m:sepChr m:val=""/>
                                        <m:endChr m:val=")"/>
                                        <m:grow/>
                                      </m:dPr>
                                      <m:e>
                                        <m:sSup>
                                          <m:e>
                                            <m:r>
                                              <m:rPr>
                                                <m:sty m:val="p"/>
                                              </m:rPr>
                                              <m:t>∇</m:t>
                                            </m:r>
                                          </m:e>
                                          <m:sup>
                                            <m:r>
                                              <m:t>2</m:t>
                                            </m:r>
                                          </m:sup>
                                        </m:sSup>
                                        <m:r>
                                          <m:rPr>
                                            <m:sty m:val="p"/>
                                          </m:rPr>
                                          <m:t>−</m:t>
                                        </m:r>
                                        <m:f>
                                          <m:fPr>
                                            <m:type m:val="bar"/>
                                          </m:fPr>
                                          <m:num>
                                            <m:r>
                                              <m:t>1</m:t>
                                            </m:r>
                                          </m:num>
                                          <m:den>
                                            <m:sSup>
                                              <m: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m:t>ϖ</m:t>
                                                </m:r>
                                              </m:e>
                                              <m:sup>
                                                <m:r>
                                                  <m:t>2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</m:e>
                                    </m:d>
                                    <m:r>
                                      <m:t>B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m:t>+</m:t>
                                    </m:r>
                                    <m:f>
                                      <m:fPr>
                                        <m:type m:val="bar"/>
                                      </m:fPr>
                                      <m:num>
                                        <m:r>
                                          <m:t>1</m:t>
                                        </m:r>
                                      </m:num>
                                      <m:den>
                                        <m:r>
                                          <m:rPr>
                                            <m:sty m:val="p"/>
                                          </m:rPr>
                                          <m:t>ϖ</m:t>
                                        </m:r>
                                      </m:den>
                                    </m:f>
                                    <m:f>
                                      <m:fPr>
                                        <m:type m:val="bar"/>
                                      </m:fPr>
                                      <m:num>
                                        <m:r>
                                          <m:rPr>
                                            <m:sty m:val="p"/>
                                          </m:rPr>
                                          <m:t>∂</m:t>
                                        </m:r>
                                        <m:d>
                                          <m:dPr>
                                            <m:begChr m:val="("/>
                                            <m:sepChr m:val=""/>
                                            <m:endChr m:val=")"/>
                                            <m:grow/>
                                          </m:dPr>
                                          <m:e>
                                            <m:r>
                                              <m:rPr>
                                                <m:sty m:val="p"/>
                                              </m:rPr>
                                              <m:t>ϖ</m:t>
                                            </m:r>
                                            <m:r>
                                              <m:t>B</m:t>
                                            </m:r>
                                          </m:e>
                                        </m:d>
                                      </m:num>
                                      <m:den>
                                        <m:r>
                                          <m:rPr>
                                            <m:sty m:val="p"/>
                                          </m:rPr>
                                          <m:t>∂</m:t>
                                        </m:r>
                                        <m:r>
                                          <m:t>r</m:t>
                                        </m:r>
                                      </m:den>
                                    </m:f>
                                    <m:f>
                                      <m:fPr>
                                        <m:type m:val="bar"/>
                                      </m:fPr>
                                      <m:num>
                                        <m:r>
                                          <m:rPr>
                                            <m:sty m:val="p"/>
                                          </m:rPr>
                                          <m:t>∂</m:t>
                                        </m:r>
                                        <m:r>
                                          <m:t>η</m:t>
                                        </m:r>
                                      </m:num>
                                      <m:den>
                                        <m:r>
                                          <m:rPr>
                                            <m:sty m:val="p"/>
                                          </m:rPr>
                                          <m:t>∂</m:t>
                                        </m:r>
                                        <m:r>
                                          <m:t>r</m:t>
                                        </m:r>
                                      </m:den>
                                    </m:f>
                                  </m:e>
                                  <m:lim>
                                    <m:r>
                                      <m:rPr>
                                        <m:sty m:val="p"/>
                                      </m:rPr>
                                      <m:t>⏟</m:t>
                                    </m:r>
                                  </m:lim>
                                </m:limLow>
                              </m:e>
                              <m:lim>
                                <m:r>
                                  <m:rPr>
                                    <m:nor/>
                                    <m:sty m:val="p"/>
                                  </m:rPr>
                                  <m:t>resistive decay </m:t>
                                </m:r>
                              </m:lim>
                            </m:limLow>
                            <m:r>
                              <m:rPr>
                                <m:sty m:val="p"/>
                              </m:rPr>
                              <m:t>−</m:t>
                            </m:r>
                            <m:limLow>
                              <m:e>
                                <m:limLow>
                                  <m:e>
                                    <m:r>
                                      <m:rPr>
                                        <m:sty m:val="p"/>
                                      </m:rPr>
                                      <m:t>ϖ</m:t>
                                    </m:r>
                                    <m:sSub>
                                      <m:e>
                                        <m:r>
                                          <m:rPr>
                                            <m:sty m:val="b"/>
                                          </m:rPr>
                                          <m:t>u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m:t>p</m:t>
                                        </m:r>
                                      </m:sub>
                                    </m:sSub>
                                    <m:r>
                                      <m:rPr>
                                        <m:sty m:val="p"/>
                                      </m:rPr>
                                      <m:t>⋅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m:t>∇</m:t>
                                    </m:r>
                                    <m:d>
                                      <m:dPr>
                                        <m:begChr m:val="("/>
                                        <m:sepChr m:val=""/>
                                        <m:endChr m:val=")"/>
                                        <m:grow/>
                                      </m:dPr>
                                      <m:e>
                                        <m:f>
                                          <m:fPr>
                                            <m:type m:val="bar"/>
                                          </m:fPr>
                                          <m:num>
                                            <m:r>
                                              <m:t>B</m:t>
                                            </m:r>
                                          </m:num>
                                          <m:den>
                                            <m:r>
                                              <m:rPr>
                                                <m:sty m:val="p"/>
                                              </m:rPr>
                                              <m:t>ϖ</m:t>
                                            </m:r>
                                          </m:den>
                                        </m:f>
                                      </m:e>
                                    </m:d>
                                  </m:e>
                                  <m:lim>
                                    <m:r>
                                      <m:rPr>
                                        <m:sty m:val="p"/>
                                      </m:rPr>
                                      <m:t>⏟</m:t>
                                    </m:r>
                                  </m:lim>
                                </m:limLow>
                              </m:e>
                              <m:lim>
                                <m:r>
                                  <m:rPr>
                                    <m:nor/>
                                    <m:sty m:val="p"/>
                                  </m:rPr>
                                  <m:t>transport </m:t>
                                </m:r>
                              </m:lim>
                            </m:limLow>
                          </m:e>
                        </m:mr>
                        <m:mr>
                          <m:e>
                            <m:r>
                              <m:rPr>
                                <m:sty m:val="p"/>
                              </m:rPr>
                              <m:t>−</m:t>
                            </m:r>
                            <m:limLow>
                              <m:e>
                                <m:limLow>
                                  <m:e>
                                    <m:r>
                                      <m:t>B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m:t>∇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m:t>⋅</m:t>
                                    </m:r>
                                    <m:sSub>
                                      <m:e>
                                        <m:r>
                                          <m:rPr>
                                            <m:sty m:val="b"/>
                                          </m:rPr>
                                          <m:t>u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m:t>p</m:t>
                                        </m:r>
                                      </m:sub>
                                    </m:sSub>
                                  </m:e>
                                  <m:lim>
                                    <m:r>
                                      <m:rPr>
                                        <m:sty m:val="p"/>
                                      </m:rPr>
                                      <m:t>⏟</m:t>
                                    </m:r>
                                  </m:lim>
                                </m:limLow>
                              </m:e>
                              <m:lim>
                                <m:r>
                                  <m:rPr>
                                    <m:nor/>
                                    <m:sty m:val="p"/>
                                  </m:rPr>
                                  <m:t>compression </m:t>
                                </m:r>
                              </m:lim>
                            </m:limLow>
                            <m:r>
                              <m:rPr>
                                <m:sty m:val="p"/>
                              </m:rPr>
                              <m:t>+</m:t>
                            </m:r>
                            <m:limLow>
                              <m:e>
                                <m:limLow>
                                  <m:e>
                                    <m:r>
                                      <m:rPr>
                                        <m:sty m:val="p"/>
                                      </m:rPr>
                                      <m:t>ϖ</m:t>
                                    </m:r>
                                    <m:d>
                                      <m:dPr>
                                        <m:begChr m:val="("/>
                                        <m:sepChr m:val=""/>
                                        <m:endChr m:val=")"/>
                                        <m:grow/>
                                      </m:d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m:t>∇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m:t>×</m:t>
                                        </m:r>
                                        <m:d>
                                          <m:dPr>
                                            <m:begChr m:val="("/>
                                            <m:sepChr m:val=""/>
                                            <m:endChr m:val=")"/>
                                            <m:grow/>
                                          </m:dPr>
                                          <m:e>
                                            <m:r>
                                              <m:t>A</m:t>
                                            </m:r>
                                            <m:sSub>
                                              <m:e>
                                                <m:acc>
                                                  <m:accPr>
                                                    <m:chr m:val="̂"/>
                                                  </m:accPr>
                                                  <m:e>
                                                    <m:r>
                                                      <m:rPr>
                                                        <m:sty m:val="b"/>
                                                      </m:rPr>
                                                      <m:t>e</m:t>
                                                    </m:r>
                                                  </m:e>
                                                </m:acc>
                                              </m:e>
                                              <m:sub>
                                                <m:r>
                                                  <m:t>ϕ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d>
                                    <m:r>
                                      <m:rPr>
                                        <m:sty m:val="p"/>
                                      </m:rPr>
                                      <m:t>⋅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m:t>∇</m:t>
                                    </m:r>
                                    <m:r>
                                      <m:t>Ω</m:t>
                                    </m:r>
                                  </m:e>
                                  <m:lim>
                                    <m:r>
                                      <m:rPr>
                                        <m:sty m:val="p"/>
                                      </m:rPr>
                                      <m:t>⏟</m:t>
                                    </m:r>
                                  </m:lim>
                                </m:limLow>
                              </m:e>
                              <m:lim>
                                <m:r>
                                  <m:rPr>
                                    <m:nor/>
                                    <m:sty m:val="p"/>
                                  </m:rPr>
                                  <m:t>shearing </m:t>
                                </m:r>
                              </m:lim>
                            </m:limLow>
                            <m:r>
                              <m:rPr>
                                <m:sty m:val="p"/>
                              </m:rPr>
                              <m:t>.</m:t>
                            </m:r>
                          </m:e>
                        </m:mr>
                      </m:m>
                    </m:oMath>
                  </m:oMathPara>
                </a14:m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Anti-dynamo theorem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Cowling’s theorem</a:t>
                </a:r>
              </a:p>
              <a:p>
                <a:pPr lvl="0" indent="0" marL="0">
                  <a:buNone/>
                </a:pPr>
                <a:r>
                  <a:rPr/>
                  <a:t>An axisymmetric ﬂow cannot sustain an axisymmetric magnetic ﬁeld against resistive decay.</a:t>
                </a:r>
              </a:p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Zel’dovich’s theorem</a:t>
                </a:r>
              </a:p>
              <a:p>
                <a:pPr lvl="0" indent="0" marL="0">
                  <a:buNone/>
                </a:pPr>
                <a:r>
                  <a:rPr/>
                  <a:t>Planar, two-dimensional motions cannot excite a dynamo.</a:t>
                </a:r>
              </a:p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Others</a:t>
                </a:r>
              </a:p>
              <a:p>
                <a:pPr lvl="0"/>
                <a:r>
                  <a:rPr/>
                  <a:t>A purely toroidal ﬂow cannot excite a dynamo</a:t>
                </a:r>
              </a:p>
              <a:p>
                <a:pPr lvl="0"/>
                <a:r>
                  <a:rPr/>
                  <a:t>A magnetic ﬁeld of the form </a:t>
                </a:r>
                <a14:m>
                  <m:oMath xmlns:m="http://schemas.openxmlformats.org/officeDocument/2006/math">
                    <m:r>
                      <m:t>B</m:t>
                    </m:r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t>x</m:t>
                        </m:r>
                        <m:r>
                          <m:rPr>
                            <m:sty m:val="p"/>
                          </m:rPr>
                          <m:t>,</m:t>
                        </m:r>
                        <m:r>
                          <m:t>y</m:t>
                        </m:r>
                        <m:r>
                          <m:rPr>
                            <m:sty m:val="p"/>
                          </m:rPr>
                          <m:t>,</m:t>
                        </m:r>
                        <m:r>
                          <m:t>t</m:t>
                        </m:r>
                      </m:e>
                    </m:d>
                  </m:oMath>
                </a14:m>
                <a:r>
                  <a:rPr/>
                  <a:t> alone cannot be a dynamo ﬁeld.</a:t>
                </a:r>
              </a:p>
              <a:p>
                <a:pPr lvl="0" indent="0" marL="0">
                  <a:buNone/>
                </a:pPr>
                <a:r>
                  <a:rPr i="1"/>
                  <a:t>A minimal geometric complexity is required for dynamos to work.</a:t>
                </a:r>
              </a:p>
            </p:txBody>
          </p:sp>
        </mc:Choice>
      </mc:AlternateContent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 of Solar and Stellar Dynamo Theory</dc:title>
  <dc:creator>Charbonneau Paul; Sokoloff Dmitry</dc:creator>
  <cp:keywords/>
  <dcterms:created xsi:type="dcterms:W3CDTF">2026-01-15T05:02:19Z</dcterms:created>
  <dcterms:modified xsi:type="dcterms:W3CDTF">2026-01-15T05:02:19Z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quarto-vars">
    <vt:lpwstr/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ategories">
    <vt:lpwstr/>
  </property>
  <property fmtid="{D5CDD505-2E9C-101B-9397-08002B2CF9AE}" pid="8" name="date">
    <vt:lpwstr>2024-01-17</vt:lpwstr>
  </property>
  <property fmtid="{D5CDD505-2E9C-101B-9397-08002B2CF9AE}" pid="9" name="engines">
    <vt:lpwstr/>
  </property>
  <property fmtid="{D5CDD505-2E9C-101B-9397-08002B2CF9AE}" pid="10" name="header-includes">
    <vt:lpwstr/>
  </property>
  <property fmtid="{D5CDD505-2E9C-101B-9397-08002B2CF9AE}" pid="11" name="image">
    <vt:lpwstr>images/rinconDynamoTheories2019_fig1g.gif</vt:lpwstr>
  </property>
  <property fmtid="{D5CDD505-2E9C-101B-9397-08002B2CF9AE}" pid="12" name="include-after">
    <vt:lpwstr/>
  </property>
  <property fmtid="{D5CDD505-2E9C-101B-9397-08002B2CF9AE}" pid="13" name="include-before">
    <vt:lpwstr/>
  </property>
  <property fmtid="{D5CDD505-2E9C-101B-9397-08002B2CF9AE}" pid="14" name="labels">
    <vt:lpwstr/>
  </property>
  <property fmtid="{D5CDD505-2E9C-101B-9397-08002B2CF9AE}" pid="15" name="subtitle">
    <vt:lpwstr>in ‘Solar and Stellar Dynamo: A New Era’</vt:lpwstr>
  </property>
  <property fmtid="{D5CDD505-2E9C-101B-9397-08002B2CF9AE}" pid="16" name="toc-title">
    <vt:lpwstr>Table of contents</vt:lpwstr>
  </property>
</Properties>
</file>